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6.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9" r:id="rId4"/>
    <p:sldId id="258"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230" y="-90"/>
      </p:cViewPr>
      <p:guideLst>
        <p:guide orient="horz" pos="2160"/>
        <p:guide pos="2880"/>
      </p:guideLst>
    </p:cSldViewPr>
  </p:slideViewPr>
  <p:notesTextViewPr>
    <p:cViewPr>
      <p:scale>
        <a:sx n="100" d="100"/>
        <a:sy n="100" d="100"/>
      </p:scale>
      <p:origin x="0" y="0"/>
    </p:cViewPr>
  </p:notesTextViewPr>
  <p:notesViewPr>
    <p:cSldViewPr>
      <p:cViewPr varScale="1">
        <p:scale>
          <a:sx n="57" d="100"/>
          <a:sy n="57" d="100"/>
        </p:scale>
        <p:origin x="-2814"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D4019A-0EC6-46C2-A775-A124FB05060B}" type="datetimeFigureOut">
              <a:rPr lang="en-US" smtClean="0"/>
              <a:pPr/>
              <a:t>10/26/2011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19E5E9-BC19-448F-AF71-36E8FECDADD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719E5E9-BC19-448F-AF71-36E8FECDADD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dirty="0" smtClean="0"/>
              <a:t> </a:t>
            </a:r>
            <a:r>
              <a:rPr lang="en-US" b="1" u="sng" dirty="0" smtClean="0"/>
              <a:t>Recommendations</a:t>
            </a:r>
          </a:p>
          <a:p>
            <a:pPr>
              <a:defRPr/>
            </a:pPr>
            <a:endParaRPr lang="en-US" b="1" u="sng" dirty="0" smtClean="0"/>
          </a:p>
          <a:p>
            <a:pPr>
              <a:defRPr/>
            </a:pPr>
            <a:r>
              <a:rPr lang="en-US" b="1" dirty="0" smtClean="0"/>
              <a:t>You can make any necessary changes to the </a:t>
            </a:r>
            <a:r>
              <a:rPr lang="en-US" b="1" dirty="0" err="1" smtClean="0"/>
              <a:t>ppt</a:t>
            </a:r>
            <a:r>
              <a:rPr lang="en-US" b="1" dirty="0" smtClean="0"/>
              <a:t> to meet the specific needs of your students</a:t>
            </a:r>
          </a:p>
          <a:p>
            <a:pPr>
              <a:defRPr/>
            </a:pPr>
            <a:endParaRPr lang="en-US" b="1" u="sng" dirty="0" smtClean="0"/>
          </a:p>
          <a:p>
            <a:pPr>
              <a:defRPr/>
            </a:pPr>
            <a:r>
              <a:rPr lang="en-US" b="1" dirty="0" smtClean="0"/>
              <a:t>Preview  </a:t>
            </a:r>
            <a:r>
              <a:rPr lang="en-US" dirty="0" smtClean="0"/>
              <a:t>in presentation mode prior to using in your teaching– there is a lot animation! </a:t>
            </a:r>
          </a:p>
          <a:p>
            <a:pPr>
              <a:defRPr/>
            </a:pPr>
            <a:endParaRPr lang="en-US" u="sng" dirty="0" smtClean="0"/>
          </a:p>
          <a:p>
            <a:pPr>
              <a:defRPr/>
            </a:pPr>
            <a:r>
              <a:rPr lang="en-US" b="1" dirty="0" smtClean="0"/>
              <a:t>Teacher Edition:  </a:t>
            </a:r>
            <a:r>
              <a:rPr lang="en-US" dirty="0" smtClean="0"/>
              <a:t>Activity 1 and or 2:  p. 226-227</a:t>
            </a:r>
          </a:p>
          <a:p>
            <a:pPr>
              <a:defRPr/>
            </a:pPr>
            <a:endParaRPr lang="en-US" dirty="0" smtClean="0"/>
          </a:p>
          <a:p>
            <a:pPr>
              <a:defRPr/>
            </a:pPr>
            <a:r>
              <a:rPr lang="en-US" b="1" dirty="0" smtClean="0"/>
              <a:t>Objective(s): </a:t>
            </a:r>
            <a:r>
              <a:rPr lang="en-US" dirty="0" smtClean="0"/>
              <a:t>3.02</a:t>
            </a:r>
          </a:p>
          <a:p>
            <a:pPr>
              <a:defRPr/>
            </a:pPr>
            <a:endParaRPr lang="en-US" dirty="0" smtClean="0"/>
          </a:p>
          <a:p>
            <a:pPr>
              <a:defRPr/>
            </a:pPr>
            <a:r>
              <a:rPr lang="en-US" b="1" dirty="0" smtClean="0"/>
              <a:t>Miscellaneous Notes:  </a:t>
            </a:r>
          </a:p>
          <a:p>
            <a:pPr>
              <a:buFont typeface="Arial" pitchFamily="34" charset="0"/>
              <a:buChar char="•"/>
            </a:pPr>
            <a:r>
              <a:rPr lang="en-US" dirty="0" smtClean="0"/>
              <a:t> “Find Your Match” Cards can be found in the Supplemental-Description part of the instructional guide; make 1 copy and cut out the individual cards to handout to the students. </a:t>
            </a:r>
          </a:p>
          <a:p>
            <a:pPr>
              <a:buFont typeface="Arial" pitchFamily="34" charset="0"/>
              <a:buChar char="•"/>
            </a:pPr>
            <a:r>
              <a:rPr lang="en-US" dirty="0"/>
              <a:t> </a:t>
            </a:r>
            <a:r>
              <a:rPr lang="en-US" dirty="0" smtClean="0"/>
              <a:t>“Find Your Match” is an activity found in “99 Ideas and Activities for Teaching English Learners with The SIOP Model” on page 112. There are two copies in your media center. </a:t>
            </a:r>
          </a:p>
          <a:p>
            <a:pPr>
              <a:buFont typeface="Arial" pitchFamily="34" charset="0"/>
              <a:buChar char="•"/>
            </a:pPr>
            <a:r>
              <a:rPr lang="en-US" dirty="0" smtClean="0"/>
              <a:t>This activity can be used either as Practice and Application or Review and Assessment. </a:t>
            </a:r>
            <a:endParaRPr lang="en-US" dirty="0"/>
          </a:p>
        </p:txBody>
      </p:sp>
      <p:sp>
        <p:nvSpPr>
          <p:cNvPr id="4" name="Slide Number Placeholder 3"/>
          <p:cNvSpPr>
            <a:spLocks noGrp="1"/>
          </p:cNvSpPr>
          <p:nvPr>
            <p:ph type="sldNum" sz="quarter" idx="10"/>
          </p:nvPr>
        </p:nvSpPr>
        <p:spPr/>
        <p:txBody>
          <a:bodyPr/>
          <a:lstStyle/>
          <a:p>
            <a:fld id="{6577AF33-92F4-4C8F-AEA2-8865269D1E13}"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defRPr/>
            </a:pPr>
            <a:r>
              <a:rPr lang="en-US" b="1" u="sng" dirty="0"/>
              <a:t>Recommendations</a:t>
            </a:r>
          </a:p>
          <a:p>
            <a:pPr>
              <a:defRPr/>
            </a:pPr>
            <a:endParaRPr lang="en-US" b="1" u="sng" dirty="0"/>
          </a:p>
          <a:p>
            <a:pPr>
              <a:defRPr/>
            </a:pPr>
            <a:r>
              <a:rPr lang="en-US" b="1" dirty="0"/>
              <a:t>You can make any necessary changes to the </a:t>
            </a:r>
            <a:r>
              <a:rPr lang="en-US" b="1" dirty="0" err="1"/>
              <a:t>ppt</a:t>
            </a:r>
            <a:r>
              <a:rPr lang="en-US" b="1" dirty="0"/>
              <a:t> to meet the specific needs of your students</a:t>
            </a:r>
          </a:p>
          <a:p>
            <a:pPr>
              <a:defRPr/>
            </a:pPr>
            <a:endParaRPr lang="en-US" b="1" u="sng" dirty="0"/>
          </a:p>
          <a:p>
            <a:pPr>
              <a:defRPr/>
            </a:pPr>
            <a:r>
              <a:rPr lang="en-US" b="1" dirty="0"/>
              <a:t>Preview  </a:t>
            </a:r>
            <a:r>
              <a:rPr lang="en-US" dirty="0"/>
              <a:t>in presentation mode prior to using in your teaching– there is a lot animation! </a:t>
            </a:r>
          </a:p>
          <a:p>
            <a:pPr>
              <a:defRPr/>
            </a:pPr>
            <a:endParaRPr lang="en-US" u="sng" dirty="0"/>
          </a:p>
          <a:p>
            <a:pPr>
              <a:defRPr/>
            </a:pPr>
            <a:r>
              <a:rPr lang="en-US" b="1" dirty="0"/>
              <a:t>Teacher Edition:  </a:t>
            </a:r>
            <a:r>
              <a:rPr lang="en-US" dirty="0"/>
              <a:t>Activity </a:t>
            </a:r>
            <a:r>
              <a:rPr lang="en-US" dirty="0" smtClean="0"/>
              <a:t>1 TE p. 363</a:t>
            </a:r>
            <a:endParaRPr lang="en-US" dirty="0"/>
          </a:p>
          <a:p>
            <a:pPr>
              <a:defRPr/>
            </a:pPr>
            <a:endParaRPr lang="en-US" dirty="0"/>
          </a:p>
          <a:p>
            <a:pPr>
              <a:defRPr/>
            </a:pPr>
            <a:r>
              <a:rPr lang="en-US" b="1" dirty="0"/>
              <a:t>Objective(s): </a:t>
            </a:r>
            <a:r>
              <a:rPr lang="en-US" dirty="0" smtClean="0"/>
              <a:t>2.02</a:t>
            </a:r>
            <a:endParaRPr lang="en-US" dirty="0"/>
          </a:p>
          <a:p>
            <a:pPr>
              <a:defRPr/>
            </a:pPr>
            <a:endParaRPr lang="en-US" dirty="0"/>
          </a:p>
          <a:p>
            <a:pPr>
              <a:defRPr/>
            </a:pPr>
            <a:r>
              <a:rPr lang="en-US" b="1" dirty="0"/>
              <a:t>Miscellaneous Notes:  </a:t>
            </a:r>
          </a:p>
          <a:p>
            <a:pPr>
              <a:buFont typeface="Arial" pitchFamily="34" charset="0"/>
              <a:buChar char="•"/>
            </a:pPr>
            <a:r>
              <a:rPr lang="en-US" dirty="0"/>
              <a:t>examples of interior and exterior angles. </a:t>
            </a:r>
            <a:endParaRPr lang="en-US" dirty="0" smtClean="0"/>
          </a:p>
          <a:p>
            <a:pPr>
              <a:buFont typeface="Arial" pitchFamily="34" charset="0"/>
              <a:buChar char="•"/>
            </a:pPr>
            <a:r>
              <a:rPr lang="en-US" dirty="0" smtClean="0"/>
              <a:t>As </a:t>
            </a:r>
            <a:r>
              <a:rPr lang="en-US" dirty="0"/>
              <a:t>the two images appear have a discussion with guiding questions that include opportunities for students to self-discover what each angle is and how they are different from each other. The two images will fade and the third image will appear along with the question for the students to think about. Then have students turn and talk with a peer about what angles 1,2,3, and 4 are. With the </a:t>
            </a:r>
            <a:r>
              <a:rPr lang="en-US" dirty="0" err="1"/>
              <a:t>SMARTboard</a:t>
            </a:r>
            <a:r>
              <a:rPr lang="en-US" dirty="0"/>
              <a:t>, Promethean, etc. students can come up and identify what each angle is. In addition, they must explain why they identified each angle either interior or exterior. The last paragraph can be accomplished with all three images appearing with students adding additional points and students responding "Point ___ is an exterior/interior angle because_____. "</a:t>
            </a:r>
          </a:p>
        </p:txBody>
      </p:sp>
      <p:sp>
        <p:nvSpPr>
          <p:cNvPr id="4" name="Slide Number Placeholder 3"/>
          <p:cNvSpPr>
            <a:spLocks noGrp="1"/>
          </p:cNvSpPr>
          <p:nvPr>
            <p:ph type="sldNum" sz="quarter" idx="10"/>
          </p:nvPr>
        </p:nvSpPr>
        <p:spPr/>
        <p:txBody>
          <a:bodyPr/>
          <a:lstStyle/>
          <a:p>
            <a:fld id="{0719E5E9-BC19-448F-AF71-36E8FECDADDC}"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b="1" u="sng" dirty="0"/>
              <a:t>Recommendations</a:t>
            </a:r>
          </a:p>
          <a:p>
            <a:pPr>
              <a:defRPr/>
            </a:pPr>
            <a:endParaRPr lang="en-US" b="1" u="sng" dirty="0"/>
          </a:p>
          <a:p>
            <a:pPr>
              <a:defRPr/>
            </a:pPr>
            <a:r>
              <a:rPr lang="en-US" b="1" dirty="0"/>
              <a:t>You can make any necessary changes to the </a:t>
            </a:r>
            <a:r>
              <a:rPr lang="en-US" b="1" dirty="0" err="1"/>
              <a:t>ppt</a:t>
            </a:r>
            <a:r>
              <a:rPr lang="en-US" b="1" dirty="0"/>
              <a:t> to meet the specific needs of your students</a:t>
            </a:r>
          </a:p>
          <a:p>
            <a:pPr>
              <a:defRPr/>
            </a:pPr>
            <a:endParaRPr lang="en-US" b="1" u="sng" dirty="0"/>
          </a:p>
          <a:p>
            <a:pPr>
              <a:defRPr/>
            </a:pPr>
            <a:r>
              <a:rPr lang="en-US" b="1" dirty="0"/>
              <a:t>Preview  </a:t>
            </a:r>
            <a:r>
              <a:rPr lang="en-US" dirty="0"/>
              <a:t>in presentation mode prior to using in your teaching– there is a lot animation! </a:t>
            </a:r>
          </a:p>
          <a:p>
            <a:pPr>
              <a:defRPr/>
            </a:pPr>
            <a:endParaRPr lang="en-US" u="sng" dirty="0"/>
          </a:p>
          <a:p>
            <a:pPr>
              <a:defRPr/>
            </a:pPr>
            <a:r>
              <a:rPr lang="en-US" b="1" dirty="0"/>
              <a:t>Teacher Edition:  </a:t>
            </a:r>
            <a:r>
              <a:rPr lang="en-US" dirty="0"/>
              <a:t>Activity </a:t>
            </a:r>
            <a:r>
              <a:rPr lang="en-US" dirty="0" smtClean="0"/>
              <a:t>2 TE p. 364</a:t>
            </a:r>
            <a:endParaRPr lang="en-US" dirty="0"/>
          </a:p>
          <a:p>
            <a:pPr>
              <a:defRPr/>
            </a:pPr>
            <a:endParaRPr lang="en-US" dirty="0"/>
          </a:p>
          <a:p>
            <a:pPr>
              <a:defRPr/>
            </a:pPr>
            <a:r>
              <a:rPr lang="en-US" b="1" dirty="0"/>
              <a:t>Objective(s): </a:t>
            </a:r>
            <a:r>
              <a:rPr lang="en-US" dirty="0" smtClean="0"/>
              <a:t>2.02</a:t>
            </a:r>
            <a:endParaRPr lang="en-US" dirty="0"/>
          </a:p>
          <a:p>
            <a:pPr>
              <a:defRPr/>
            </a:pPr>
            <a:endParaRPr lang="en-US" dirty="0"/>
          </a:p>
          <a:p>
            <a:pPr>
              <a:defRPr/>
            </a:pPr>
            <a:r>
              <a:rPr lang="en-US" b="1" dirty="0"/>
              <a:t>Miscellaneous Notes:  </a:t>
            </a:r>
          </a:p>
          <a:p>
            <a:pPr>
              <a:buFont typeface="Arial" pitchFamily="34" charset="0"/>
              <a:buChar char="•"/>
            </a:pPr>
            <a:r>
              <a:rPr lang="en-US" dirty="0" smtClean="0"/>
              <a:t>  the slide helps </a:t>
            </a:r>
            <a:r>
              <a:rPr lang="en-US" dirty="0"/>
              <a:t>students to see how degree can be interpreted with the final image through animation tying in with the statement in parentheses.</a:t>
            </a:r>
          </a:p>
        </p:txBody>
      </p:sp>
      <p:sp>
        <p:nvSpPr>
          <p:cNvPr id="4" name="Slide Number Placeholder 3"/>
          <p:cNvSpPr>
            <a:spLocks noGrp="1"/>
          </p:cNvSpPr>
          <p:nvPr>
            <p:ph type="sldNum" sz="quarter" idx="10"/>
          </p:nvPr>
        </p:nvSpPr>
        <p:spPr/>
        <p:txBody>
          <a:bodyPr/>
          <a:lstStyle/>
          <a:p>
            <a:fld id="{0719E5E9-BC19-448F-AF71-36E8FECDADDC}"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b="1" u="sng" dirty="0"/>
              <a:t>Recommendations</a:t>
            </a:r>
          </a:p>
          <a:p>
            <a:pPr>
              <a:defRPr/>
            </a:pPr>
            <a:endParaRPr lang="en-US" b="1" u="sng" dirty="0"/>
          </a:p>
          <a:p>
            <a:pPr>
              <a:defRPr/>
            </a:pPr>
            <a:r>
              <a:rPr lang="en-US" b="1" dirty="0"/>
              <a:t>You can make any necessary changes to the </a:t>
            </a:r>
            <a:r>
              <a:rPr lang="en-US" b="1" dirty="0" err="1"/>
              <a:t>ppt</a:t>
            </a:r>
            <a:r>
              <a:rPr lang="en-US" b="1" dirty="0"/>
              <a:t> to meet the specific needs of your students</a:t>
            </a:r>
          </a:p>
          <a:p>
            <a:pPr>
              <a:defRPr/>
            </a:pPr>
            <a:endParaRPr lang="en-US" b="1" u="sng" dirty="0"/>
          </a:p>
          <a:p>
            <a:pPr>
              <a:defRPr/>
            </a:pPr>
            <a:r>
              <a:rPr lang="en-US" b="1" dirty="0"/>
              <a:t>Preview  </a:t>
            </a:r>
            <a:r>
              <a:rPr lang="en-US" dirty="0"/>
              <a:t>in presentation mode prior to using in your teaching– there is a lot animation! </a:t>
            </a:r>
          </a:p>
          <a:p>
            <a:pPr>
              <a:defRPr/>
            </a:pPr>
            <a:endParaRPr lang="en-US" u="sng" dirty="0"/>
          </a:p>
          <a:p>
            <a:pPr>
              <a:defRPr/>
            </a:pPr>
            <a:r>
              <a:rPr lang="en-US" b="1" dirty="0"/>
              <a:t>Teacher Edition:  </a:t>
            </a:r>
            <a:r>
              <a:rPr lang="en-US" dirty="0"/>
              <a:t>Activity </a:t>
            </a:r>
            <a:r>
              <a:rPr lang="en-US" dirty="0" smtClean="0"/>
              <a:t>3 TE p. 366</a:t>
            </a:r>
            <a:endParaRPr lang="en-US" dirty="0"/>
          </a:p>
          <a:p>
            <a:pPr>
              <a:defRPr/>
            </a:pPr>
            <a:endParaRPr lang="en-US" dirty="0"/>
          </a:p>
          <a:p>
            <a:pPr>
              <a:defRPr/>
            </a:pPr>
            <a:r>
              <a:rPr lang="en-US" b="1" dirty="0"/>
              <a:t>Objective(s): </a:t>
            </a:r>
            <a:r>
              <a:rPr lang="en-US" dirty="0" smtClean="0"/>
              <a:t>2.02</a:t>
            </a:r>
            <a:endParaRPr lang="en-US" dirty="0"/>
          </a:p>
          <a:p>
            <a:pPr>
              <a:defRPr/>
            </a:pPr>
            <a:endParaRPr lang="en-US" dirty="0"/>
          </a:p>
          <a:p>
            <a:pPr>
              <a:defRPr/>
            </a:pPr>
            <a:r>
              <a:rPr lang="en-US" b="1" dirty="0"/>
              <a:t>Miscellaneous Notes:  </a:t>
            </a:r>
          </a:p>
          <a:p>
            <a:pPr>
              <a:buFont typeface="Arial" pitchFamily="34" charset="0"/>
              <a:buChar char="•"/>
            </a:pPr>
            <a:r>
              <a:rPr lang="en-US" dirty="0" smtClean="0"/>
              <a:t> </a:t>
            </a:r>
            <a:r>
              <a:rPr lang="en-US" dirty="0"/>
              <a:t>When you say "complementary" some students may have in their mind "complimentary" leading to misunderstanding. The suggestion mentioned is a great example of how to build background or activate prior knowledge. The same may need to happen with "supplementary". A supplement could be an additional vitamin, money, etc. So with regard to supplementary angle in addition to the 90 degrees you need the other angle to add up to 180 degrees. Slides 5 and 6 support the </a:t>
            </a:r>
            <a:r>
              <a:rPr lang="en-US" dirty="0" err="1"/>
              <a:t>Teacing</a:t>
            </a:r>
            <a:r>
              <a:rPr lang="en-US" dirty="0"/>
              <a:t> Note on p. 336</a:t>
            </a:r>
          </a:p>
        </p:txBody>
      </p:sp>
      <p:sp>
        <p:nvSpPr>
          <p:cNvPr id="4" name="Slide Number Placeholder 3"/>
          <p:cNvSpPr>
            <a:spLocks noGrp="1"/>
          </p:cNvSpPr>
          <p:nvPr>
            <p:ph type="sldNum" sz="quarter" idx="10"/>
          </p:nvPr>
        </p:nvSpPr>
        <p:spPr/>
        <p:txBody>
          <a:bodyPr/>
          <a:lstStyle/>
          <a:p>
            <a:fld id="{0719E5E9-BC19-448F-AF71-36E8FECDADDC}"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defRPr/>
            </a:pPr>
            <a:r>
              <a:rPr lang="en-US" b="1" u="sng" dirty="0"/>
              <a:t>Recommendations</a:t>
            </a:r>
          </a:p>
          <a:p>
            <a:pPr>
              <a:defRPr/>
            </a:pPr>
            <a:endParaRPr lang="en-US" b="1" u="sng" dirty="0"/>
          </a:p>
          <a:p>
            <a:pPr>
              <a:defRPr/>
            </a:pPr>
            <a:r>
              <a:rPr lang="en-US" b="1" u="sng" dirty="0"/>
              <a:t>Recommendations</a:t>
            </a:r>
          </a:p>
          <a:p>
            <a:pPr>
              <a:defRPr/>
            </a:pPr>
            <a:endParaRPr lang="en-US" b="1" u="sng" dirty="0"/>
          </a:p>
          <a:p>
            <a:pPr>
              <a:defRPr/>
            </a:pPr>
            <a:r>
              <a:rPr lang="en-US" b="1" dirty="0"/>
              <a:t>You can make any necessary changes to the </a:t>
            </a:r>
            <a:r>
              <a:rPr lang="en-US" b="1" dirty="0" err="1"/>
              <a:t>ppt</a:t>
            </a:r>
            <a:r>
              <a:rPr lang="en-US" b="1" dirty="0"/>
              <a:t> to meet the specific needs of your students</a:t>
            </a:r>
          </a:p>
          <a:p>
            <a:pPr>
              <a:defRPr/>
            </a:pPr>
            <a:endParaRPr lang="en-US" b="1" u="sng" dirty="0"/>
          </a:p>
          <a:p>
            <a:pPr>
              <a:defRPr/>
            </a:pPr>
            <a:r>
              <a:rPr lang="en-US" b="1" dirty="0"/>
              <a:t>Preview  </a:t>
            </a:r>
            <a:r>
              <a:rPr lang="en-US" dirty="0"/>
              <a:t>in presentation mode prior to using in your teaching– there is a lot animation! </a:t>
            </a:r>
          </a:p>
          <a:p>
            <a:pPr>
              <a:defRPr/>
            </a:pPr>
            <a:endParaRPr lang="en-US" u="sng" dirty="0"/>
          </a:p>
          <a:p>
            <a:pPr>
              <a:defRPr/>
            </a:pPr>
            <a:r>
              <a:rPr lang="en-US" b="1" dirty="0"/>
              <a:t>Teacher Edition:  </a:t>
            </a:r>
            <a:r>
              <a:rPr lang="en-US" dirty="0"/>
              <a:t>Activity 3 TE p. 366</a:t>
            </a:r>
          </a:p>
          <a:p>
            <a:pPr>
              <a:defRPr/>
            </a:pPr>
            <a:endParaRPr lang="en-US" dirty="0"/>
          </a:p>
          <a:p>
            <a:pPr>
              <a:defRPr/>
            </a:pPr>
            <a:r>
              <a:rPr lang="en-US" b="1" dirty="0"/>
              <a:t>Objective(s): </a:t>
            </a:r>
            <a:r>
              <a:rPr lang="en-US" dirty="0"/>
              <a:t>2.02</a:t>
            </a:r>
          </a:p>
          <a:p>
            <a:pPr>
              <a:defRPr/>
            </a:pPr>
            <a:endParaRPr lang="en-US" dirty="0"/>
          </a:p>
          <a:p>
            <a:pPr>
              <a:defRPr/>
            </a:pPr>
            <a:r>
              <a:rPr lang="en-US" b="1" dirty="0"/>
              <a:t>Miscellaneous Notes:  </a:t>
            </a:r>
          </a:p>
          <a:p>
            <a:pPr>
              <a:buFont typeface="Arial" pitchFamily="34" charset="0"/>
              <a:buChar char="•"/>
            </a:pPr>
            <a:r>
              <a:rPr lang="en-US" dirty="0" smtClean="0"/>
              <a:t> When you say "complementary" some students may have in their mind "complimentary" leading to misunderstanding. The suggestion mentioned is a great example of how to build background or activate prior knowledge. The same may need to happen with "supplementary". A supplement could be an additional vitamin, money, etc. So with regard to supplementary angle in addition to the 90 degrees you need the other angle to add up to 180 degrees. Slides 5 and 6 support the </a:t>
            </a:r>
            <a:r>
              <a:rPr lang="en-US" dirty="0" err="1" smtClean="0"/>
              <a:t>Teacing</a:t>
            </a:r>
            <a:r>
              <a:rPr lang="en-US" dirty="0" smtClean="0"/>
              <a:t> Note on p. 336</a:t>
            </a:r>
          </a:p>
          <a:p>
            <a:endParaRPr lang="en-US" dirty="0"/>
          </a:p>
        </p:txBody>
      </p:sp>
      <p:sp>
        <p:nvSpPr>
          <p:cNvPr id="4" name="Slide Number Placeholder 3"/>
          <p:cNvSpPr>
            <a:spLocks noGrp="1"/>
          </p:cNvSpPr>
          <p:nvPr>
            <p:ph type="sldNum" sz="quarter" idx="10"/>
          </p:nvPr>
        </p:nvSpPr>
        <p:spPr/>
        <p:txBody>
          <a:bodyPr/>
          <a:lstStyle/>
          <a:p>
            <a:fld id="{0719E5E9-BC19-448F-AF71-36E8FECDADDC}"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E182188-8B2F-496F-9C16-8346E7B62F7E}" type="datetimeFigureOut">
              <a:rPr lang="en-US" smtClean="0"/>
              <a:pPr/>
              <a:t>10/26/2011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68704D-EFF4-451C-A190-2DF6E9FBC1F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182188-8B2F-496F-9C16-8346E7B62F7E}" type="datetimeFigureOut">
              <a:rPr lang="en-US" smtClean="0"/>
              <a:pPr/>
              <a:t>10/26/2011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68704D-EFF4-451C-A190-2DF6E9FBC1F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www.google.com/imgres?imgurl=http://images.clipartof.com/small/16097-Thermometer-Showing-The-Temperature-For-The-Day-Clipart-Illustration.jpg&amp;imgrefurl=http://www.clipartof.com/portfolio/prawny/illustration/childs-sketch-of-a-girl-with-a-thermometer-216768.html&amp;usg=__mLFusm4p9A_s19rnDLfDb8x1cz0=&amp;h=470&amp;w=450&amp;sz=67&amp;hl=en&amp;start=111&amp;sig2=FOpix_Tq6HrbKoPqYdhx5Q&amp;zoom=1&amp;itbs=1&amp;tbnid=OLoG83N6QSUNFM:&amp;tbnh=129&amp;tbnw=124&amp;prev=/search?q=child+who+has+a+temperature+clipart&amp;start=108&amp;hl=en&amp;sa=N&amp;biw=1346&amp;bih=564&amp;gbv=2&amp;ndsp=18&amp;tbm=isch&amp;ei=WP83TqncD5PTgQeEp72nAg" TargetMode="External"/><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5.gif"/><Relationship Id="rId4" Type="http://schemas.openxmlformats.org/officeDocument/2006/relationships/image" Target="../media/image14.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Lines and Angles</a:t>
            </a:r>
            <a:endParaRPr lang="en-US" dirty="0"/>
          </a:p>
        </p:txBody>
      </p:sp>
      <p:sp>
        <p:nvSpPr>
          <p:cNvPr id="3" name="Subtitle 2"/>
          <p:cNvSpPr>
            <a:spLocks noGrp="1"/>
          </p:cNvSpPr>
          <p:nvPr>
            <p:ph type="subTitle" idx="1"/>
          </p:nvPr>
        </p:nvSpPr>
        <p:spPr/>
        <p:txBody>
          <a:bodyPr/>
          <a:lstStyle/>
          <a:p>
            <a:r>
              <a:rPr lang="en-US" dirty="0" smtClean="0"/>
              <a:t>Unit 4 Lesson 1</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lstStyle/>
          <a:p>
            <a:r>
              <a:rPr lang="en-US" b="1" dirty="0" smtClean="0">
                <a:latin typeface="Rockwell" pitchFamily="18" charset="0"/>
              </a:rPr>
              <a:t>Find Your Match</a:t>
            </a:r>
            <a:endParaRPr lang="en-US" b="1" dirty="0">
              <a:latin typeface="Rockwell" pitchFamily="18" charset="0"/>
            </a:endParaRPr>
          </a:p>
        </p:txBody>
      </p:sp>
      <p:sp>
        <p:nvSpPr>
          <p:cNvPr id="3" name="Content Placeholder 2"/>
          <p:cNvSpPr>
            <a:spLocks noGrp="1"/>
          </p:cNvSpPr>
          <p:nvPr>
            <p:ph idx="1"/>
          </p:nvPr>
        </p:nvSpPr>
        <p:spPr>
          <a:xfrm>
            <a:off x="381000" y="1295400"/>
            <a:ext cx="8229600" cy="5334000"/>
          </a:xfrm>
        </p:spPr>
        <p:txBody>
          <a:bodyPr>
            <a:normAutofit fontScale="70000" lnSpcReduction="20000"/>
          </a:bodyPr>
          <a:lstStyle/>
          <a:p>
            <a:pPr marL="514350" indent="-514350">
              <a:buAutoNum type="arabicPeriod"/>
            </a:pPr>
            <a:endParaRPr lang="en-US" dirty="0" smtClean="0"/>
          </a:p>
          <a:p>
            <a:pPr marL="514350" indent="-514350">
              <a:buNone/>
            </a:pPr>
            <a:r>
              <a:rPr lang="en-US" dirty="0" smtClean="0"/>
              <a:t>1. Each student gets a card</a:t>
            </a:r>
          </a:p>
          <a:p>
            <a:pPr marL="514350" indent="-514350">
              <a:buNone/>
            </a:pPr>
            <a:r>
              <a:rPr lang="en-US" dirty="0" smtClean="0"/>
              <a:t>2. Students mix with each other sharing the information on their card </a:t>
            </a:r>
          </a:p>
          <a:p>
            <a:pPr marL="514350" indent="-514350">
              <a:buNone/>
            </a:pPr>
            <a:r>
              <a:rPr lang="en-US" dirty="0" smtClean="0"/>
              <a:t>3. Teacher calls time</a:t>
            </a:r>
          </a:p>
          <a:p>
            <a:pPr marL="514350" indent="-514350">
              <a:buNone/>
            </a:pPr>
            <a:r>
              <a:rPr lang="en-US" dirty="0" smtClean="0"/>
              <a:t>4. Students are to find their matches by describing (not reading) what</a:t>
            </a:r>
          </a:p>
          <a:p>
            <a:pPr marL="514350" indent="-514350">
              <a:buNone/>
            </a:pPr>
            <a:r>
              <a:rPr lang="en-US" dirty="0" smtClean="0"/>
              <a:t>     is on their cards</a:t>
            </a:r>
          </a:p>
          <a:p>
            <a:pPr marL="514350" indent="-514350">
              <a:buNone/>
            </a:pPr>
            <a:endParaRPr lang="en-US" sz="1600" dirty="0" smtClean="0"/>
          </a:p>
          <a:p>
            <a:pPr marL="514350" indent="-514350">
              <a:buNone/>
            </a:pPr>
            <a:r>
              <a:rPr lang="en-US" dirty="0" smtClean="0"/>
              <a:t>      </a:t>
            </a:r>
            <a:r>
              <a:rPr lang="en-US" sz="2600" b="1" u="sng" dirty="0" smtClean="0"/>
              <a:t>Example</a:t>
            </a:r>
            <a:r>
              <a:rPr lang="en-US" sz="2600" dirty="0" smtClean="0"/>
              <a:t>: Student #1 has the word parallelogram written on their card, and</a:t>
            </a:r>
          </a:p>
          <a:p>
            <a:pPr marL="514350" indent="-514350">
              <a:buNone/>
            </a:pPr>
            <a:r>
              <a:rPr lang="en-US" sz="2600" dirty="0" smtClean="0"/>
              <a:t>                         Student #2 has the definition of parallelogram on theirs, and finally </a:t>
            </a:r>
          </a:p>
          <a:p>
            <a:pPr marL="514350" indent="-514350">
              <a:buNone/>
            </a:pPr>
            <a:r>
              <a:rPr lang="en-US" sz="2600" dirty="0" smtClean="0"/>
              <a:t>                         Student #3 has an illustration of parallelogram on theirs.</a:t>
            </a:r>
          </a:p>
          <a:p>
            <a:pPr marL="514350" indent="-514350">
              <a:buNone/>
            </a:pPr>
            <a:endParaRPr lang="en-US" sz="1600" dirty="0" smtClean="0"/>
          </a:p>
          <a:p>
            <a:pPr marL="514350" indent="-514350">
              <a:buNone/>
            </a:pPr>
            <a:r>
              <a:rPr lang="en-US" sz="3000" dirty="0" smtClean="0"/>
              <a:t>5. </a:t>
            </a:r>
            <a:r>
              <a:rPr lang="en-US" dirty="0" smtClean="0"/>
              <a:t>While searching, students are listening for words</a:t>
            </a:r>
          </a:p>
          <a:p>
            <a:pPr marL="514350" indent="-514350">
              <a:buNone/>
            </a:pPr>
            <a:r>
              <a:rPr lang="en-US" dirty="0" smtClean="0"/>
              <a:t>     that describe parallelogram</a:t>
            </a:r>
          </a:p>
          <a:p>
            <a:pPr marL="514350" indent="-514350">
              <a:buNone/>
            </a:pPr>
            <a:r>
              <a:rPr lang="en-US" dirty="0" smtClean="0"/>
              <a:t>6. When the three students with a match find each other, they move</a:t>
            </a:r>
          </a:p>
          <a:p>
            <a:pPr marL="514350" indent="-514350">
              <a:buNone/>
            </a:pPr>
            <a:r>
              <a:rPr lang="en-US" dirty="0" smtClean="0"/>
              <a:t>     to the sided of the room until everyone is finished. </a:t>
            </a:r>
          </a:p>
          <a:p>
            <a:pPr marL="514350" indent="-514350">
              <a:buNone/>
            </a:pPr>
            <a:r>
              <a:rPr lang="en-US" dirty="0" smtClean="0"/>
              <a:t>7. Each triad then reads or describes their cards to the rest of the class</a:t>
            </a:r>
          </a:p>
          <a:p>
            <a:pPr marL="514350" indent="-514350">
              <a:buNone/>
            </a:pPr>
            <a:endParaRPr lang="en-US" dirty="0" smtClean="0"/>
          </a:p>
          <a:p>
            <a:pPr marL="514350" indent="-514350">
              <a:buNone/>
            </a:pPr>
            <a:endParaRPr lang="en-US" dirty="0" smtClean="0"/>
          </a:p>
          <a:p>
            <a:pPr marL="514350" indent="-514350">
              <a:buNone/>
            </a:pPr>
            <a:endParaRPr lang="en-US" sz="2600" dirty="0" smtClean="0"/>
          </a:p>
          <a:p>
            <a:pPr marL="514350" indent="-514350">
              <a:buNone/>
            </a:pPr>
            <a:endParaRPr lang="en-US" sz="4300" dirty="0" smtClean="0"/>
          </a:p>
        </p:txBody>
      </p:sp>
      <p:pic>
        <p:nvPicPr>
          <p:cNvPr id="1026" name="Picture 2" descr="http://geeksdreamgirl.com/wp-content/uploads/2008/09/magnifying-glass.gif"/>
          <p:cNvPicPr>
            <a:picLocks noChangeAspect="1" noChangeArrowheads="1"/>
          </p:cNvPicPr>
          <p:nvPr/>
        </p:nvPicPr>
        <p:blipFill>
          <a:blip r:embed="rId3" cstate="print"/>
          <a:srcRect/>
          <a:stretch>
            <a:fillRect/>
          </a:stretch>
        </p:blipFill>
        <p:spPr bwMode="auto">
          <a:xfrm>
            <a:off x="7162800" y="0"/>
            <a:ext cx="1716271" cy="1828800"/>
          </a:xfrm>
          <a:prstGeom prst="rect">
            <a:avLst/>
          </a:prstGeom>
          <a:noFill/>
        </p:spPr>
      </p:pic>
      <p:pic>
        <p:nvPicPr>
          <p:cNvPr id="1028" name="Picture 4" descr="http://zachlovesmichelle.files.wordpress.com/2010/03/bloodhound_sniffing.gif"/>
          <p:cNvPicPr>
            <a:picLocks noChangeAspect="1" noChangeArrowheads="1" noCrop="1"/>
          </p:cNvPicPr>
          <p:nvPr/>
        </p:nvPicPr>
        <p:blipFill>
          <a:blip r:embed="rId4" cstate="print"/>
          <a:srcRect/>
          <a:stretch>
            <a:fillRect/>
          </a:stretch>
        </p:blipFill>
        <p:spPr bwMode="auto">
          <a:xfrm>
            <a:off x="457200" y="0"/>
            <a:ext cx="1371600" cy="1371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2" name="Picture 10" descr="http://www.lifeisastoryproblem.org/vocab/en/images/p/parallelinteriorangle.gif"/>
          <p:cNvPicPr>
            <a:picLocks noChangeAspect="1" noChangeArrowheads="1"/>
          </p:cNvPicPr>
          <p:nvPr/>
        </p:nvPicPr>
        <p:blipFill>
          <a:blip r:embed="rId3" cstate="print"/>
          <a:srcRect/>
          <a:stretch>
            <a:fillRect/>
          </a:stretch>
        </p:blipFill>
        <p:spPr bwMode="auto">
          <a:xfrm>
            <a:off x="5791200" y="1676400"/>
            <a:ext cx="2667000" cy="2061607"/>
          </a:xfrm>
          <a:prstGeom prst="rect">
            <a:avLst/>
          </a:prstGeom>
          <a:noFill/>
        </p:spPr>
      </p:pic>
      <p:sp>
        <p:nvSpPr>
          <p:cNvPr id="7" name="Title 3"/>
          <p:cNvSpPr txBox="1">
            <a:spLocks/>
          </p:cNvSpPr>
          <p:nvPr/>
        </p:nvSpPr>
        <p:spPr>
          <a:xfrm>
            <a:off x="609600" y="0"/>
            <a:ext cx="80772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b="1" dirty="0" smtClean="0">
                <a:solidFill>
                  <a:srgbClr val="C00000"/>
                </a:solidFill>
                <a:latin typeface="Rockwell" pitchFamily="18" charset="0"/>
                <a:ea typeface="+mj-ea"/>
                <a:cs typeface="+mj-cs"/>
              </a:rPr>
              <a:t>interior and exterior angles</a:t>
            </a:r>
            <a:endParaRPr kumimoji="0" lang="en-US" sz="4400" b="1" i="0" u="none" strike="noStrike" kern="1200" cap="none" spc="0" normalizeH="0" baseline="0" noProof="0" dirty="0" smtClean="0">
              <a:ln>
                <a:noFill/>
              </a:ln>
              <a:solidFill>
                <a:srgbClr val="C00000"/>
              </a:solidFill>
              <a:effectLst/>
              <a:uLnTx/>
              <a:uFillTx/>
              <a:latin typeface="Rockwell" pitchFamily="18" charset="0"/>
              <a:ea typeface="+mj-ea"/>
              <a:cs typeface="+mj-cs"/>
            </a:endParaRPr>
          </a:p>
        </p:txBody>
      </p:sp>
      <p:pic>
        <p:nvPicPr>
          <p:cNvPr id="18438" name="Picture 6" descr="http://www.bbc.co.uk/schools/gcsebitesize/maths/images/figure_68.gif"/>
          <p:cNvPicPr>
            <a:picLocks noChangeAspect="1" noChangeArrowheads="1"/>
          </p:cNvPicPr>
          <p:nvPr/>
        </p:nvPicPr>
        <p:blipFill>
          <a:blip r:embed="rId4" cstate="print"/>
          <a:srcRect/>
          <a:stretch>
            <a:fillRect/>
          </a:stretch>
        </p:blipFill>
        <p:spPr bwMode="auto">
          <a:xfrm>
            <a:off x="533400" y="1219200"/>
            <a:ext cx="2590800" cy="3060812"/>
          </a:xfrm>
          <a:prstGeom prst="rect">
            <a:avLst/>
          </a:prstGeom>
          <a:noFill/>
        </p:spPr>
      </p:pic>
      <p:pic>
        <p:nvPicPr>
          <p:cNvPr id="18440" name="Picture 8" descr="http://www.icoachmath.com/image_md/Exterior%20Angle3.jpg"/>
          <p:cNvPicPr>
            <a:picLocks noChangeAspect="1" noChangeArrowheads="1"/>
          </p:cNvPicPr>
          <p:nvPr/>
        </p:nvPicPr>
        <p:blipFill>
          <a:blip r:embed="rId5" cstate="print"/>
          <a:srcRect/>
          <a:stretch>
            <a:fillRect/>
          </a:stretch>
        </p:blipFill>
        <p:spPr bwMode="auto">
          <a:xfrm>
            <a:off x="3124200" y="2133600"/>
            <a:ext cx="2419350" cy="3474601"/>
          </a:xfrm>
          <a:prstGeom prst="rect">
            <a:avLst/>
          </a:prstGeom>
          <a:noFill/>
        </p:spPr>
      </p:pic>
      <p:sp>
        <p:nvSpPr>
          <p:cNvPr id="14" name="TextBox 13"/>
          <p:cNvSpPr txBox="1"/>
          <p:nvPr/>
        </p:nvSpPr>
        <p:spPr>
          <a:xfrm>
            <a:off x="685800" y="1295400"/>
            <a:ext cx="7848600" cy="646331"/>
          </a:xfrm>
          <a:prstGeom prst="rect">
            <a:avLst/>
          </a:prstGeom>
          <a:solidFill>
            <a:schemeClr val="accent1">
              <a:lumMod val="20000"/>
              <a:lumOff val="80000"/>
            </a:schemeClr>
          </a:solidFill>
        </p:spPr>
        <p:txBody>
          <a:bodyPr wrap="square" rtlCol="0">
            <a:spAutoFit/>
          </a:bodyPr>
          <a:lstStyle/>
          <a:p>
            <a:pPr algn="ctr"/>
            <a:r>
              <a:rPr lang="en-US" sz="3600" dirty="0" smtClean="0">
                <a:latin typeface="Rockwell" pitchFamily="18" charset="0"/>
              </a:rPr>
              <a:t>Which type of angle  is 1, 2, 3, and 4?</a:t>
            </a:r>
            <a:endParaRPr lang="en-US" sz="3600" dirty="0">
              <a:latin typeface="Rockwell" pitchFamily="18" charset="0"/>
            </a:endParaRPr>
          </a:p>
        </p:txBody>
      </p:sp>
      <p:sp>
        <p:nvSpPr>
          <p:cNvPr id="15" name="TextBox 14"/>
          <p:cNvSpPr txBox="1"/>
          <p:nvPr/>
        </p:nvSpPr>
        <p:spPr>
          <a:xfrm>
            <a:off x="3276600" y="5867400"/>
            <a:ext cx="2286000" cy="646331"/>
          </a:xfrm>
          <a:prstGeom prst="rect">
            <a:avLst/>
          </a:prstGeom>
          <a:solidFill>
            <a:schemeClr val="accent3">
              <a:lumMod val="60000"/>
              <a:lumOff val="40000"/>
            </a:schemeClr>
          </a:solidFill>
        </p:spPr>
        <p:txBody>
          <a:bodyPr wrap="square" rtlCol="0">
            <a:spAutoFit/>
          </a:bodyPr>
          <a:lstStyle/>
          <a:p>
            <a:pPr algn="ctr"/>
            <a:r>
              <a:rPr lang="en-US" sz="3600" dirty="0" smtClean="0">
                <a:latin typeface="Rockwell" pitchFamily="18" charset="0"/>
              </a:rPr>
              <a:t>Why?</a:t>
            </a:r>
            <a:endParaRPr lang="en-US" sz="3600" dirty="0">
              <a:latin typeface="Rockwell"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18438"/>
                                        </p:tgtEl>
                                        <p:attrNameLst>
                                          <p:attrName>style.visibility</p:attrName>
                                        </p:attrNameLst>
                                      </p:cBhvr>
                                      <p:to>
                                        <p:strVal val="visible"/>
                                      </p:to>
                                    </p:set>
                                    <p:animEffect transition="in" filter="blinds(horizontal)">
                                      <p:cBhvr>
                                        <p:cTn id="11" dur="500"/>
                                        <p:tgtEl>
                                          <p:spTgt spid="1843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nodeType="clickEffect">
                                  <p:stCondLst>
                                    <p:cond delay="0"/>
                                  </p:stCondLst>
                                  <p:childTnLst>
                                    <p:set>
                                      <p:cBhvr>
                                        <p:cTn id="15" dur="1" fill="hold">
                                          <p:stCondLst>
                                            <p:cond delay="0"/>
                                          </p:stCondLst>
                                        </p:cTn>
                                        <p:tgtEl>
                                          <p:spTgt spid="18442"/>
                                        </p:tgtEl>
                                        <p:attrNameLst>
                                          <p:attrName>style.visibility</p:attrName>
                                        </p:attrNameLst>
                                      </p:cBhvr>
                                      <p:to>
                                        <p:strVal val="visible"/>
                                      </p:to>
                                    </p:set>
                                    <p:animEffect transition="in" filter="blinds(horizontal)">
                                      <p:cBhvr>
                                        <p:cTn id="16" dur="500"/>
                                        <p:tgtEl>
                                          <p:spTgt spid="18442"/>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xit" presetSubtype="10" fill="hold" nodeType="clickEffect">
                                  <p:stCondLst>
                                    <p:cond delay="0"/>
                                  </p:stCondLst>
                                  <p:childTnLst>
                                    <p:animEffect transition="out" filter="blinds(horizontal)">
                                      <p:cBhvr>
                                        <p:cTn id="20" dur="500"/>
                                        <p:tgtEl>
                                          <p:spTgt spid="18438"/>
                                        </p:tgtEl>
                                      </p:cBhvr>
                                    </p:animEffect>
                                    <p:set>
                                      <p:cBhvr>
                                        <p:cTn id="21" dur="1" fill="hold">
                                          <p:stCondLst>
                                            <p:cond delay="499"/>
                                          </p:stCondLst>
                                        </p:cTn>
                                        <p:tgtEl>
                                          <p:spTgt spid="18438"/>
                                        </p:tgtEl>
                                        <p:attrNameLst>
                                          <p:attrName>style.visibility</p:attrName>
                                        </p:attrNameLst>
                                      </p:cBhvr>
                                      <p:to>
                                        <p:strVal val="hidden"/>
                                      </p:to>
                                    </p:set>
                                  </p:childTnLst>
                                </p:cTn>
                              </p:par>
                              <p:par>
                                <p:cTn id="22" presetID="3" presetClass="exit" presetSubtype="10" fill="hold" nodeType="withEffect">
                                  <p:stCondLst>
                                    <p:cond delay="0"/>
                                  </p:stCondLst>
                                  <p:childTnLst>
                                    <p:animEffect transition="out" filter="blinds(horizontal)">
                                      <p:cBhvr>
                                        <p:cTn id="23" dur="500"/>
                                        <p:tgtEl>
                                          <p:spTgt spid="18442"/>
                                        </p:tgtEl>
                                      </p:cBhvr>
                                    </p:animEffect>
                                    <p:set>
                                      <p:cBhvr>
                                        <p:cTn id="24" dur="1" fill="hold">
                                          <p:stCondLst>
                                            <p:cond delay="499"/>
                                          </p:stCondLst>
                                        </p:cTn>
                                        <p:tgtEl>
                                          <p:spTgt spid="18442"/>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18440"/>
                                        </p:tgtEl>
                                        <p:attrNameLst>
                                          <p:attrName>style.visibility</p:attrName>
                                        </p:attrNameLst>
                                      </p:cBhvr>
                                      <p:to>
                                        <p:strVal val="visible"/>
                                      </p:to>
                                    </p:set>
                                    <p:animEffect transition="in" filter="blinds(horizontal)">
                                      <p:cBhvr>
                                        <p:cTn id="29" dur="500"/>
                                        <p:tgtEl>
                                          <p:spTgt spid="18440"/>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18438"/>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18442"/>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3" presetClass="exit" presetSubtype="10" fill="hold" grpId="1" nodeType="clickEffect">
                                  <p:stCondLst>
                                    <p:cond delay="0"/>
                                  </p:stCondLst>
                                  <p:childTnLst>
                                    <p:animEffect transition="out" filter="blinds(horizontal)">
                                      <p:cBhvr>
                                        <p:cTn id="49" dur="500"/>
                                        <p:tgtEl>
                                          <p:spTgt spid="14"/>
                                        </p:tgtEl>
                                      </p:cBhvr>
                                    </p:animEffect>
                                    <p:set>
                                      <p:cBhvr>
                                        <p:cTn id="50" dur="1" fill="hold">
                                          <p:stCondLst>
                                            <p:cond delay="499"/>
                                          </p:stCondLst>
                                        </p:cTn>
                                        <p:tgtEl>
                                          <p:spTgt spid="14"/>
                                        </p:tgtEl>
                                        <p:attrNameLst>
                                          <p:attrName>style.visibility</p:attrName>
                                        </p:attrNameLst>
                                      </p:cBhvr>
                                      <p:to>
                                        <p:strVal val="hidden"/>
                                      </p:to>
                                    </p:set>
                                  </p:childTnLst>
                                </p:cTn>
                              </p:par>
                              <p:par>
                                <p:cTn id="51" presetID="3" presetClass="exit" presetSubtype="10" fill="hold" grpId="1" nodeType="withEffect">
                                  <p:stCondLst>
                                    <p:cond delay="0"/>
                                  </p:stCondLst>
                                  <p:childTnLst>
                                    <p:animEffect transition="out" filter="blinds(horizontal)">
                                      <p:cBhvr>
                                        <p:cTn id="52" dur="500"/>
                                        <p:tgtEl>
                                          <p:spTgt spid="15"/>
                                        </p:tgtEl>
                                      </p:cBhvr>
                                    </p:animEffect>
                                    <p:set>
                                      <p:cBhvr>
                                        <p:cTn id="53"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4" grpId="0" animBg="1"/>
      <p:bldP spid="14" grpId="1" animBg="1"/>
      <p:bldP spid="15" grpId="0" animBg="1"/>
      <p:bldP spid="15"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4">
                    <a:lumMod val="75000"/>
                  </a:schemeClr>
                </a:solidFill>
                <a:effectLst>
                  <a:outerShdw blurRad="38100" dist="38100" dir="2700000" algn="tl">
                    <a:srgbClr val="000000">
                      <a:alpha val="43137"/>
                    </a:srgbClr>
                  </a:outerShdw>
                </a:effectLst>
                <a:latin typeface="Rockwell" pitchFamily="18" charset="0"/>
              </a:rPr>
              <a:t>degrees</a:t>
            </a:r>
            <a:endParaRPr lang="en-US" b="1" dirty="0">
              <a:solidFill>
                <a:schemeClr val="accent4">
                  <a:lumMod val="75000"/>
                </a:schemeClr>
              </a:solidFill>
              <a:effectLst>
                <a:outerShdw blurRad="38100" dist="38100" dir="2700000" algn="tl">
                  <a:srgbClr val="000000">
                    <a:alpha val="43137"/>
                  </a:srgbClr>
                </a:outerShdw>
              </a:effectLst>
              <a:latin typeface="Rockwell" pitchFamily="18" charset="0"/>
            </a:endParaRPr>
          </a:p>
        </p:txBody>
      </p:sp>
      <p:pic>
        <p:nvPicPr>
          <p:cNvPr id="1026" name="Picture 2" descr="http://t2.gstatic.com/images?q=tbn:ANd9GcSN1FOiRpetVzqOeXwgd1Gl_9hIqEiClp4f1VICb_DC7VXzGnn2KPPT2Mg">
            <a:hlinkClick r:id="rId3"/>
          </p:cNvPr>
          <p:cNvPicPr>
            <a:picLocks noChangeAspect="1" noChangeArrowheads="1"/>
          </p:cNvPicPr>
          <p:nvPr/>
        </p:nvPicPr>
        <p:blipFill>
          <a:blip r:embed="rId4" cstate="print"/>
          <a:srcRect/>
          <a:stretch>
            <a:fillRect/>
          </a:stretch>
        </p:blipFill>
        <p:spPr bwMode="auto">
          <a:xfrm>
            <a:off x="1066800" y="1295400"/>
            <a:ext cx="1688214" cy="1756287"/>
          </a:xfrm>
          <a:prstGeom prst="rect">
            <a:avLst/>
          </a:prstGeom>
          <a:noFill/>
        </p:spPr>
      </p:pic>
      <p:pic>
        <p:nvPicPr>
          <p:cNvPr id="1028" name="Picture 4" descr="https://medicaltowne.com/images/products/BV/DT-704.jpg"/>
          <p:cNvPicPr>
            <a:picLocks noChangeAspect="1" noChangeArrowheads="1"/>
          </p:cNvPicPr>
          <p:nvPr/>
        </p:nvPicPr>
        <p:blipFill>
          <a:blip r:embed="rId5" cstate="print"/>
          <a:srcRect/>
          <a:stretch>
            <a:fillRect/>
          </a:stretch>
        </p:blipFill>
        <p:spPr bwMode="auto">
          <a:xfrm rot="1585543">
            <a:off x="5708679" y="450879"/>
            <a:ext cx="2647950" cy="2647950"/>
          </a:xfrm>
          <a:prstGeom prst="rect">
            <a:avLst/>
          </a:prstGeom>
          <a:noFill/>
        </p:spPr>
      </p:pic>
      <p:sp>
        <p:nvSpPr>
          <p:cNvPr id="6" name="TextBox 5"/>
          <p:cNvSpPr txBox="1"/>
          <p:nvPr/>
        </p:nvSpPr>
        <p:spPr>
          <a:xfrm>
            <a:off x="152400" y="3048000"/>
            <a:ext cx="3352800" cy="646331"/>
          </a:xfrm>
          <a:prstGeom prst="rect">
            <a:avLst/>
          </a:prstGeom>
          <a:noFill/>
        </p:spPr>
        <p:txBody>
          <a:bodyPr wrap="square" rtlCol="0">
            <a:spAutoFit/>
          </a:bodyPr>
          <a:lstStyle/>
          <a:p>
            <a:pPr algn="ctr"/>
            <a:r>
              <a:rPr lang="en-US" dirty="0" smtClean="0"/>
              <a:t>The temperature outside measures 46°.</a:t>
            </a:r>
            <a:endParaRPr lang="en-US" dirty="0"/>
          </a:p>
        </p:txBody>
      </p:sp>
      <p:sp>
        <p:nvSpPr>
          <p:cNvPr id="7" name="TextBox 6"/>
          <p:cNvSpPr txBox="1"/>
          <p:nvPr/>
        </p:nvSpPr>
        <p:spPr>
          <a:xfrm>
            <a:off x="5334000" y="2514600"/>
            <a:ext cx="3352800" cy="646331"/>
          </a:xfrm>
          <a:prstGeom prst="rect">
            <a:avLst/>
          </a:prstGeom>
          <a:noFill/>
        </p:spPr>
        <p:txBody>
          <a:bodyPr wrap="square" rtlCol="0">
            <a:spAutoFit/>
          </a:bodyPr>
          <a:lstStyle/>
          <a:p>
            <a:pPr algn="ctr"/>
            <a:r>
              <a:rPr lang="en-US" dirty="0" smtClean="0"/>
              <a:t>The doctor said  my temperature measures 98.6 degrees.</a:t>
            </a:r>
            <a:endParaRPr lang="en-US" dirty="0"/>
          </a:p>
        </p:txBody>
      </p:sp>
      <p:pic>
        <p:nvPicPr>
          <p:cNvPr id="1030" name="Picture 6" descr="http://yourmeattooth.com/wp-content/uploads/2010/11/Meat_Thermometer.jpg"/>
          <p:cNvPicPr>
            <a:picLocks noChangeAspect="1" noChangeArrowheads="1"/>
          </p:cNvPicPr>
          <p:nvPr/>
        </p:nvPicPr>
        <p:blipFill>
          <a:blip r:embed="rId6" cstate="print"/>
          <a:srcRect/>
          <a:stretch>
            <a:fillRect/>
          </a:stretch>
        </p:blipFill>
        <p:spPr bwMode="auto">
          <a:xfrm>
            <a:off x="1219200" y="3733800"/>
            <a:ext cx="1803960" cy="1914525"/>
          </a:xfrm>
          <a:prstGeom prst="rect">
            <a:avLst/>
          </a:prstGeom>
          <a:noFill/>
        </p:spPr>
      </p:pic>
      <p:sp>
        <p:nvSpPr>
          <p:cNvPr id="10" name="TextBox 9"/>
          <p:cNvSpPr txBox="1"/>
          <p:nvPr/>
        </p:nvSpPr>
        <p:spPr>
          <a:xfrm>
            <a:off x="457200" y="5715000"/>
            <a:ext cx="3352800" cy="923330"/>
          </a:xfrm>
          <a:prstGeom prst="rect">
            <a:avLst/>
          </a:prstGeom>
          <a:noFill/>
        </p:spPr>
        <p:txBody>
          <a:bodyPr wrap="square" rtlCol="0">
            <a:spAutoFit/>
          </a:bodyPr>
          <a:lstStyle/>
          <a:p>
            <a:pPr algn="ctr"/>
            <a:r>
              <a:rPr lang="en-US" dirty="0" smtClean="0"/>
              <a:t>Hamburger is ready to eat when the temperature inside measures 160 degrees. </a:t>
            </a:r>
            <a:endParaRPr lang="en-US" dirty="0"/>
          </a:p>
        </p:txBody>
      </p:sp>
      <p:pic>
        <p:nvPicPr>
          <p:cNvPr id="1034" name="Picture 10" descr="http://skypoweraz.com/wp/wp-content/uploads/2011/02/600px-Right_angle.svg_.png"/>
          <p:cNvPicPr>
            <a:picLocks noChangeAspect="1" noChangeArrowheads="1"/>
          </p:cNvPicPr>
          <p:nvPr/>
        </p:nvPicPr>
        <p:blipFill>
          <a:blip r:embed="rId7" cstate="print"/>
          <a:srcRect/>
          <a:stretch>
            <a:fillRect/>
          </a:stretch>
        </p:blipFill>
        <p:spPr bwMode="auto">
          <a:xfrm>
            <a:off x="6096000" y="3505200"/>
            <a:ext cx="1892300" cy="1892300"/>
          </a:xfrm>
          <a:prstGeom prst="rect">
            <a:avLst/>
          </a:prstGeom>
          <a:noFill/>
        </p:spPr>
      </p:pic>
      <p:sp>
        <p:nvSpPr>
          <p:cNvPr id="12" name="TextBox 11"/>
          <p:cNvSpPr txBox="1"/>
          <p:nvPr/>
        </p:nvSpPr>
        <p:spPr>
          <a:xfrm>
            <a:off x="5334000" y="5562600"/>
            <a:ext cx="3352800" cy="646331"/>
          </a:xfrm>
          <a:prstGeom prst="rect">
            <a:avLst/>
          </a:prstGeom>
          <a:noFill/>
        </p:spPr>
        <p:txBody>
          <a:bodyPr wrap="square" rtlCol="0">
            <a:spAutoFit/>
          </a:bodyPr>
          <a:lstStyle/>
          <a:p>
            <a:pPr algn="ctr"/>
            <a:r>
              <a:rPr lang="en-US" dirty="0" smtClean="0"/>
              <a:t>The measure of angle S is 90 degrees</a:t>
            </a:r>
            <a:endParaRPr lang="en-US" dirty="0"/>
          </a:p>
        </p:txBody>
      </p:sp>
      <p:sp>
        <p:nvSpPr>
          <p:cNvPr id="13" name="TextBox 12"/>
          <p:cNvSpPr txBox="1"/>
          <p:nvPr/>
        </p:nvSpPr>
        <p:spPr>
          <a:xfrm>
            <a:off x="6934200" y="3733800"/>
            <a:ext cx="1524000" cy="400110"/>
          </a:xfrm>
          <a:prstGeom prst="rect">
            <a:avLst/>
          </a:prstGeom>
          <a:solidFill>
            <a:schemeClr val="accent3">
              <a:lumMod val="60000"/>
              <a:lumOff val="40000"/>
            </a:schemeClr>
          </a:solidFill>
        </p:spPr>
        <p:txBody>
          <a:bodyPr wrap="square" rtlCol="0">
            <a:spAutoFit/>
          </a:bodyPr>
          <a:lstStyle/>
          <a:p>
            <a:pPr algn="ctr"/>
            <a:r>
              <a:rPr lang="en-US" sz="2000" dirty="0" smtClean="0"/>
              <a:t>M     S = 90°</a:t>
            </a:r>
            <a:endParaRPr lang="en-US" sz="2000" dirty="0"/>
          </a:p>
        </p:txBody>
      </p:sp>
      <p:pic>
        <p:nvPicPr>
          <p:cNvPr id="1036" name="Picture 12" descr="http://schools-wikipedia.org/images/233/23372.png"/>
          <p:cNvPicPr>
            <a:picLocks noChangeAspect="1" noChangeArrowheads="1"/>
          </p:cNvPicPr>
          <p:nvPr/>
        </p:nvPicPr>
        <p:blipFill>
          <a:blip r:embed="rId8" cstate="print"/>
          <a:srcRect/>
          <a:stretch>
            <a:fillRect/>
          </a:stretch>
        </p:blipFill>
        <p:spPr bwMode="auto">
          <a:xfrm>
            <a:off x="7315200" y="3810000"/>
            <a:ext cx="228600" cy="2305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3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2" grpId="0"/>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F0"/>
                </a:solidFill>
                <a:effectLst>
                  <a:outerShdw blurRad="38100" dist="38100" dir="2700000" algn="tl">
                    <a:srgbClr val="000000">
                      <a:alpha val="43137"/>
                    </a:srgbClr>
                  </a:outerShdw>
                </a:effectLst>
                <a:latin typeface="Rockwell" pitchFamily="18" charset="0"/>
              </a:rPr>
              <a:t>compliment</a:t>
            </a:r>
            <a:endParaRPr lang="en-US" b="1" dirty="0">
              <a:solidFill>
                <a:srgbClr val="00B0F0"/>
              </a:solidFill>
              <a:effectLst>
                <a:outerShdw blurRad="38100" dist="38100" dir="2700000" algn="tl">
                  <a:srgbClr val="000000">
                    <a:alpha val="43137"/>
                  </a:srgbClr>
                </a:outerShdw>
              </a:effectLst>
              <a:latin typeface="Rockwell" pitchFamily="18" charset="0"/>
            </a:endParaRPr>
          </a:p>
        </p:txBody>
      </p:sp>
      <p:pic>
        <p:nvPicPr>
          <p:cNvPr id="19458" name="Picture 2" descr="http://www.wondercliparts.com/compliments/compliments_graphics_07.gif"/>
          <p:cNvPicPr>
            <a:picLocks noChangeAspect="1" noChangeArrowheads="1" noCrop="1"/>
          </p:cNvPicPr>
          <p:nvPr/>
        </p:nvPicPr>
        <p:blipFill>
          <a:blip r:embed="rId3" cstate="print"/>
          <a:srcRect/>
          <a:stretch>
            <a:fillRect/>
          </a:stretch>
        </p:blipFill>
        <p:spPr bwMode="auto">
          <a:xfrm>
            <a:off x="685800" y="1600200"/>
            <a:ext cx="2971800" cy="2971800"/>
          </a:xfrm>
          <a:prstGeom prst="rect">
            <a:avLst/>
          </a:prstGeom>
          <a:noFill/>
        </p:spPr>
      </p:pic>
      <p:pic>
        <p:nvPicPr>
          <p:cNvPr id="19462" name="Picture 6" descr="http://plettahar.files.wordpress.com/2010/08/compliment.jpg"/>
          <p:cNvPicPr>
            <a:picLocks noChangeAspect="1" noChangeArrowheads="1"/>
          </p:cNvPicPr>
          <p:nvPr/>
        </p:nvPicPr>
        <p:blipFill>
          <a:blip r:embed="rId4" cstate="print"/>
          <a:srcRect/>
          <a:stretch>
            <a:fillRect/>
          </a:stretch>
        </p:blipFill>
        <p:spPr bwMode="auto">
          <a:xfrm>
            <a:off x="4572000" y="2971800"/>
            <a:ext cx="3035300" cy="30353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blinds(horizontal)">
                                      <p:cBhvr>
                                        <p:cTn id="7" dur="500"/>
                                        <p:tgtEl>
                                          <p:spTgt spid="1945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9462"/>
                                        </p:tgtEl>
                                        <p:attrNameLst>
                                          <p:attrName>style.visibility</p:attrName>
                                        </p:attrNameLst>
                                      </p:cBhvr>
                                      <p:to>
                                        <p:strVal val="visible"/>
                                      </p:to>
                                    </p:set>
                                    <p:animEffect transition="in" filter="blinds(horizontal)">
                                      <p:cBhvr>
                                        <p:cTn id="12"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B050"/>
                </a:solidFill>
                <a:effectLst>
                  <a:outerShdw blurRad="38100" dist="38100" dir="2700000" algn="tl">
                    <a:srgbClr val="000000">
                      <a:alpha val="43137"/>
                    </a:srgbClr>
                  </a:outerShdw>
                </a:effectLst>
                <a:latin typeface="Rockwell" pitchFamily="18" charset="0"/>
              </a:rPr>
              <a:t>complete</a:t>
            </a:r>
            <a:endParaRPr lang="en-US" b="1" dirty="0">
              <a:solidFill>
                <a:srgbClr val="00B050"/>
              </a:solidFill>
              <a:effectLst>
                <a:outerShdw blurRad="38100" dist="38100" dir="2700000" algn="tl">
                  <a:srgbClr val="000000">
                    <a:alpha val="43137"/>
                  </a:srgbClr>
                </a:outerShdw>
              </a:effectLst>
              <a:latin typeface="Rockwell" pitchFamily="18" charset="0"/>
            </a:endParaRPr>
          </a:p>
        </p:txBody>
      </p:sp>
      <p:pic>
        <p:nvPicPr>
          <p:cNvPr id="20482" name="Picture 2" descr="http://curezone.com/upload/ClipArt/finish_line_wallpaper_18.jpg"/>
          <p:cNvPicPr>
            <a:picLocks noChangeAspect="1" noChangeArrowheads="1"/>
          </p:cNvPicPr>
          <p:nvPr/>
        </p:nvPicPr>
        <p:blipFill>
          <a:blip r:embed="rId3" cstate="print"/>
          <a:srcRect/>
          <a:stretch>
            <a:fillRect/>
          </a:stretch>
        </p:blipFill>
        <p:spPr bwMode="auto">
          <a:xfrm>
            <a:off x="533400" y="1371600"/>
            <a:ext cx="3835400" cy="2876550"/>
          </a:xfrm>
          <a:prstGeom prst="rect">
            <a:avLst/>
          </a:prstGeom>
          <a:noFill/>
        </p:spPr>
      </p:pic>
      <p:pic>
        <p:nvPicPr>
          <p:cNvPr id="20484" name="Picture 4" descr="http://www.capriogroup.com/webstuff/Images/AnimatedGIFs/Animated-PuzzleFinishing.gif"/>
          <p:cNvPicPr>
            <a:picLocks noChangeAspect="1" noChangeArrowheads="1" noCrop="1"/>
          </p:cNvPicPr>
          <p:nvPr/>
        </p:nvPicPr>
        <p:blipFill>
          <a:blip r:embed="rId4" cstate="print"/>
          <a:srcRect/>
          <a:stretch>
            <a:fillRect/>
          </a:stretch>
        </p:blipFill>
        <p:spPr bwMode="auto">
          <a:xfrm>
            <a:off x="7010400" y="533400"/>
            <a:ext cx="1333500" cy="1524000"/>
          </a:xfrm>
          <a:prstGeom prst="rect">
            <a:avLst/>
          </a:prstGeom>
          <a:noFill/>
        </p:spPr>
      </p:pic>
      <p:sp>
        <p:nvSpPr>
          <p:cNvPr id="8" name="TextBox 7"/>
          <p:cNvSpPr txBox="1"/>
          <p:nvPr/>
        </p:nvSpPr>
        <p:spPr>
          <a:xfrm>
            <a:off x="6553200" y="2286000"/>
            <a:ext cx="2209800" cy="1569660"/>
          </a:xfrm>
          <a:prstGeom prst="rect">
            <a:avLst/>
          </a:prstGeom>
          <a:noFill/>
        </p:spPr>
        <p:txBody>
          <a:bodyPr wrap="square" rtlCol="0">
            <a:spAutoFit/>
          </a:bodyPr>
          <a:lstStyle/>
          <a:p>
            <a:pPr algn="ctr"/>
            <a:r>
              <a:rPr lang="en-US" sz="2400" dirty="0" smtClean="0"/>
              <a:t>Put the last piece in to complete the puzzle.</a:t>
            </a:r>
            <a:endParaRPr lang="en-US" sz="2400" dirty="0"/>
          </a:p>
        </p:txBody>
      </p:sp>
      <p:sp>
        <p:nvSpPr>
          <p:cNvPr id="9" name="TextBox 8"/>
          <p:cNvSpPr txBox="1"/>
          <p:nvPr/>
        </p:nvSpPr>
        <p:spPr>
          <a:xfrm>
            <a:off x="4648200" y="4953000"/>
            <a:ext cx="2209800" cy="830997"/>
          </a:xfrm>
          <a:prstGeom prst="rect">
            <a:avLst/>
          </a:prstGeom>
          <a:noFill/>
        </p:spPr>
        <p:txBody>
          <a:bodyPr wrap="square" rtlCol="0">
            <a:spAutoFit/>
          </a:bodyPr>
          <a:lstStyle/>
          <a:p>
            <a:pPr algn="ctr"/>
            <a:r>
              <a:rPr lang="en-US" sz="2400" dirty="0" smtClean="0"/>
              <a:t>John completed his checklist. </a:t>
            </a:r>
            <a:endParaRPr lang="en-US" sz="2400" dirty="0"/>
          </a:p>
        </p:txBody>
      </p:sp>
      <p:sp>
        <p:nvSpPr>
          <p:cNvPr id="10" name="TextBox 9"/>
          <p:cNvSpPr txBox="1"/>
          <p:nvPr/>
        </p:nvSpPr>
        <p:spPr>
          <a:xfrm>
            <a:off x="1219200" y="4419600"/>
            <a:ext cx="2209800" cy="1569660"/>
          </a:xfrm>
          <a:prstGeom prst="rect">
            <a:avLst/>
          </a:prstGeom>
          <a:noFill/>
        </p:spPr>
        <p:txBody>
          <a:bodyPr wrap="square" rtlCol="0">
            <a:spAutoFit/>
          </a:bodyPr>
          <a:lstStyle/>
          <a:p>
            <a:pPr algn="ctr"/>
            <a:r>
              <a:rPr lang="en-US" sz="2400" dirty="0" smtClean="0"/>
              <a:t>He completed the race when he crossed the finish line.</a:t>
            </a:r>
            <a:endParaRPr lang="en-US" sz="2400" dirty="0"/>
          </a:p>
        </p:txBody>
      </p:sp>
      <p:pic>
        <p:nvPicPr>
          <p:cNvPr id="20490" name="Picture 10" descr="http://www.envcap.org/sample/images/checklist2.gif"/>
          <p:cNvPicPr>
            <a:picLocks noChangeAspect="1" noChangeArrowheads="1"/>
          </p:cNvPicPr>
          <p:nvPr/>
        </p:nvPicPr>
        <p:blipFill>
          <a:blip r:embed="rId5" cstate="print"/>
          <a:srcRect/>
          <a:stretch>
            <a:fillRect/>
          </a:stretch>
        </p:blipFill>
        <p:spPr bwMode="auto">
          <a:xfrm>
            <a:off x="4876800" y="3200400"/>
            <a:ext cx="1416304" cy="1562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0484"/>
                                        </p:tgtEl>
                                        <p:attrNameLst>
                                          <p:attrName>style.visibility</p:attrName>
                                        </p:attrNameLst>
                                      </p:cBhvr>
                                      <p:to>
                                        <p:strVal val="visible"/>
                                      </p:to>
                                    </p:set>
                                    <p:animEffect transition="in" filter="blinds(horizontal)">
                                      <p:cBhvr>
                                        <p:cTn id="7" dur="500"/>
                                        <p:tgtEl>
                                          <p:spTgt spid="2048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0482"/>
                                        </p:tgtEl>
                                        <p:attrNameLst>
                                          <p:attrName>style.visibility</p:attrName>
                                        </p:attrNameLst>
                                      </p:cBhvr>
                                      <p:to>
                                        <p:strVal val="visible"/>
                                      </p:to>
                                    </p:set>
                                    <p:animEffect transition="in" filter="blinds(horizontal)">
                                      <p:cBhvr>
                                        <p:cTn id="15" dur="500"/>
                                        <p:tgtEl>
                                          <p:spTgt spid="20482"/>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linds(horizontal)">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20490"/>
                                        </p:tgtEl>
                                        <p:attrNameLst>
                                          <p:attrName>style.visibility</p:attrName>
                                        </p:attrNameLst>
                                      </p:cBhvr>
                                      <p:to>
                                        <p:strVal val="visible"/>
                                      </p:to>
                                    </p:set>
                                    <p:animEffect transition="in" filter="blinds(horizontal)">
                                      <p:cBhvr>
                                        <p:cTn id="23" dur="500"/>
                                        <p:tgtEl>
                                          <p:spTgt spid="20490"/>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linds(horizontal)">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TotalTime>
  <Words>952</Words>
  <Application>Microsoft Office PowerPoint</Application>
  <PresentationFormat>On-screen Show (4:3)</PresentationFormat>
  <Paragraphs>106</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Lines and Angles</vt:lpstr>
      <vt:lpstr>Find Your Match</vt:lpstr>
      <vt:lpstr>Slide 3</vt:lpstr>
      <vt:lpstr>degrees</vt:lpstr>
      <vt:lpstr>compliment</vt:lpstr>
      <vt:lpstr>complete</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Lines and Angles</dc:title>
  <dc:creator>heather_whitehead</dc:creator>
  <cp:lastModifiedBy>WCPSS</cp:lastModifiedBy>
  <cp:revision>25</cp:revision>
  <dcterms:created xsi:type="dcterms:W3CDTF">2011-08-02T13:12:38Z</dcterms:created>
  <dcterms:modified xsi:type="dcterms:W3CDTF">2011-10-26T14:17:01Z</dcterms:modified>
</cp:coreProperties>
</file>